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5" r:id="rId1"/>
  </p:sldMasterIdLst>
  <p:sldIdLst>
    <p:sldId id="256" r:id="rId2"/>
    <p:sldId id="259" r:id="rId3"/>
    <p:sldId id="268" r:id="rId4"/>
    <p:sldId id="267" r:id="rId5"/>
    <p:sldId id="271" r:id="rId6"/>
    <p:sldId id="273" r:id="rId7"/>
    <p:sldId id="272" r:id="rId8"/>
    <p:sldId id="270" r:id="rId9"/>
    <p:sldId id="269" r:id="rId10"/>
    <p:sldId id="260" r:id="rId11"/>
    <p:sldId id="261" r:id="rId12"/>
    <p:sldId id="262" r:id="rId13"/>
    <p:sldId id="264" r:id="rId14"/>
    <p:sldId id="274" r:id="rId15"/>
    <p:sldId id="275" r:id="rId16"/>
    <p:sldId id="26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6C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176" autoAdjust="0"/>
    <p:restoredTop sz="94660"/>
  </p:normalViewPr>
  <p:slideViewPr>
    <p:cSldViewPr snapToGrid="0">
      <p:cViewPr>
        <p:scale>
          <a:sx n="84" d="100"/>
          <a:sy n="84" d="100"/>
        </p:scale>
        <p:origin x="-63" y="-34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de-DE"/>
              <a:t>Mastertitelformat bearbeiten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F99B2C76-D6E5-462E-85CB-1B4F7221EDD5}" type="datetimeFigureOut">
              <a:rPr lang="de-DE" smtClean="0"/>
              <a:t>16.03.2020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00012B6-EB18-4DB0-AAE9-57957C2C08D7}" type="slidenum">
              <a:rPr lang="de-DE" smtClean="0"/>
              <a:t>‹Nr.›</a:t>
            </a:fld>
            <a:endParaRPr lang="de-DE"/>
          </a:p>
        </p:txBody>
      </p:sp>
    </p:spTree>
    <p:extLst>
      <p:ext uri="{BB962C8B-B14F-4D97-AF65-F5344CB8AC3E}">
        <p14:creationId xmlns:p14="http://schemas.microsoft.com/office/powerpoint/2010/main" val="3013323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F99B2C76-D6E5-462E-85CB-1B4F7221EDD5}" type="datetimeFigureOut">
              <a:rPr lang="de-DE" smtClean="0"/>
              <a:t>16.03.2020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00012B6-EB18-4DB0-AAE9-57957C2C08D7}" type="slidenum">
              <a:rPr lang="de-DE" smtClean="0"/>
              <a:t>‹Nr.›</a:t>
            </a:fld>
            <a:endParaRPr lang="de-DE"/>
          </a:p>
        </p:txBody>
      </p:sp>
    </p:spTree>
    <p:extLst>
      <p:ext uri="{BB962C8B-B14F-4D97-AF65-F5344CB8AC3E}">
        <p14:creationId xmlns:p14="http://schemas.microsoft.com/office/powerpoint/2010/main" val="3271051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de-DE"/>
              <a:t>Mastertitelformat bearbeiten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4" name="Date Placeholder 3"/>
          <p:cNvSpPr>
            <a:spLocks noGrp="1"/>
          </p:cNvSpPr>
          <p:nvPr>
            <p:ph type="dt" sz="half" idx="10"/>
          </p:nvPr>
        </p:nvSpPr>
        <p:spPr/>
        <p:txBody>
          <a:bodyPr/>
          <a:lstStyle/>
          <a:p>
            <a:fld id="{F99B2C76-D6E5-462E-85CB-1B4F7221EDD5}" type="datetimeFigureOut">
              <a:rPr lang="de-DE" smtClean="0"/>
              <a:t>16.03.2020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00012B6-EB18-4DB0-AAE9-57957C2C08D7}" type="slidenum">
              <a:rPr lang="de-DE" smtClean="0"/>
              <a:t>‹Nr.›</a:t>
            </a:fld>
            <a:endParaRPr lang="de-DE"/>
          </a:p>
        </p:txBody>
      </p:sp>
    </p:spTree>
    <p:extLst>
      <p:ext uri="{BB962C8B-B14F-4D97-AF65-F5344CB8AC3E}">
        <p14:creationId xmlns:p14="http://schemas.microsoft.com/office/powerpoint/2010/main" val="27524822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de-DE"/>
              <a:t>Mastertitelformat bearbeiten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de-DE"/>
              <a:t>Mastertextformat bearbeiten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4" name="Date Placeholder 3"/>
          <p:cNvSpPr>
            <a:spLocks noGrp="1"/>
          </p:cNvSpPr>
          <p:nvPr>
            <p:ph type="dt" sz="half" idx="10"/>
          </p:nvPr>
        </p:nvSpPr>
        <p:spPr/>
        <p:txBody>
          <a:bodyPr/>
          <a:lstStyle/>
          <a:p>
            <a:fld id="{F99B2C76-D6E5-462E-85CB-1B4F7221EDD5}" type="datetimeFigureOut">
              <a:rPr lang="de-DE" smtClean="0"/>
              <a:t>16.03.2020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00012B6-EB18-4DB0-AAE9-57957C2C08D7}" type="slidenum">
              <a:rPr lang="de-DE" smtClean="0"/>
              <a:t>‹Nr.›</a:t>
            </a:fld>
            <a:endParaRPr lang="de-DE"/>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3380072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F99B2C76-D6E5-462E-85CB-1B4F7221EDD5}" type="datetimeFigureOut">
              <a:rPr lang="de-DE" smtClean="0"/>
              <a:t>16.03.2020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00012B6-EB18-4DB0-AAE9-57957C2C08D7}" type="slidenum">
              <a:rPr lang="de-DE" smtClean="0"/>
              <a:t>‹Nr.›</a:t>
            </a:fld>
            <a:endParaRPr lang="de-DE"/>
          </a:p>
        </p:txBody>
      </p:sp>
    </p:spTree>
    <p:extLst>
      <p:ext uri="{BB962C8B-B14F-4D97-AF65-F5344CB8AC3E}">
        <p14:creationId xmlns:p14="http://schemas.microsoft.com/office/powerpoint/2010/main" val="3905421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p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de-DE"/>
              <a:t>Mastertitelformat bearbeiten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99B2C76-D6E5-462E-85CB-1B4F7221EDD5}" type="datetimeFigureOut">
              <a:rPr lang="de-DE" smtClean="0"/>
              <a:t>16.03.2020</a:t>
            </a:fld>
            <a:endParaRPr lang="de-DE"/>
          </a:p>
        </p:txBody>
      </p:sp>
      <p:sp>
        <p:nvSpPr>
          <p:cNvPr id="4"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00012B6-EB18-4DB0-AAE9-57957C2C08D7}" type="slidenum">
              <a:rPr lang="de-DE" smtClean="0"/>
              <a:t>‹Nr.›</a:t>
            </a:fld>
            <a:endParaRPr lang="de-DE"/>
          </a:p>
        </p:txBody>
      </p:sp>
    </p:spTree>
    <p:extLst>
      <p:ext uri="{BB962C8B-B14F-4D97-AF65-F5344CB8AC3E}">
        <p14:creationId xmlns:p14="http://schemas.microsoft.com/office/powerpoint/2010/main" val="35551254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sp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de-DE"/>
              <a:t>Mastertitelformat bearbeiten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99B2C76-D6E5-462E-85CB-1B4F7221EDD5}" type="datetimeFigureOut">
              <a:rPr lang="de-DE" smtClean="0"/>
              <a:t>16.03.2020</a:t>
            </a:fld>
            <a:endParaRPr lang="de-DE"/>
          </a:p>
        </p:txBody>
      </p:sp>
      <p:sp>
        <p:nvSpPr>
          <p:cNvPr id="4"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00012B6-EB18-4DB0-AAE9-57957C2C08D7}" type="slidenum">
              <a:rPr lang="de-DE" smtClean="0"/>
              <a:t>‹Nr.›</a:t>
            </a:fld>
            <a:endParaRPr lang="de-DE"/>
          </a:p>
        </p:txBody>
      </p:sp>
    </p:spTree>
    <p:extLst>
      <p:ext uri="{BB962C8B-B14F-4D97-AF65-F5344CB8AC3E}">
        <p14:creationId xmlns:p14="http://schemas.microsoft.com/office/powerpoint/2010/main" val="2943840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nchorCtr="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99B2C76-D6E5-462E-85CB-1B4F7221EDD5}" type="datetimeFigureOut">
              <a:rPr lang="de-DE" smtClean="0"/>
              <a:t>16.03.2020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00012B6-EB18-4DB0-AAE9-57957C2C08D7}" type="slidenum">
              <a:rPr lang="de-DE" smtClean="0"/>
              <a:t>‹Nr.›</a:t>
            </a:fld>
            <a:endParaRPr lang="de-DE"/>
          </a:p>
        </p:txBody>
      </p:sp>
    </p:spTree>
    <p:extLst>
      <p:ext uri="{BB962C8B-B14F-4D97-AF65-F5344CB8AC3E}">
        <p14:creationId xmlns:p14="http://schemas.microsoft.com/office/powerpoint/2010/main" val="21290094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de-DE"/>
              <a:t>Mastertitelformat bearbeiten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99B2C76-D6E5-462E-85CB-1B4F7221EDD5}" type="datetimeFigureOut">
              <a:rPr lang="de-DE" smtClean="0"/>
              <a:t>16.03.2020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00012B6-EB18-4DB0-AAE9-57957C2C08D7}" type="slidenum">
              <a:rPr lang="de-DE" smtClean="0"/>
              <a:t>‹Nr.›</a:t>
            </a:fld>
            <a:endParaRPr lang="de-DE"/>
          </a:p>
        </p:txBody>
      </p:sp>
    </p:spTree>
    <p:extLst>
      <p:ext uri="{BB962C8B-B14F-4D97-AF65-F5344CB8AC3E}">
        <p14:creationId xmlns:p14="http://schemas.microsoft.com/office/powerpoint/2010/main" val="3112330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3"/>
          <p:cNvSpPr>
            <a:spLocks noGrp="1"/>
          </p:cNvSpPr>
          <p:nvPr>
            <p:ph type="dt" sz="half" idx="10"/>
          </p:nvPr>
        </p:nvSpPr>
        <p:spPr/>
        <p:txBody>
          <a:bodyPr/>
          <a:lstStyle/>
          <a:p>
            <a:fld id="{F99B2C76-D6E5-462E-85CB-1B4F7221EDD5}" type="datetimeFigureOut">
              <a:rPr lang="de-DE" smtClean="0"/>
              <a:t>16.03.2020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00012B6-EB18-4DB0-AAE9-57957C2C08D7}" type="slidenum">
              <a:rPr lang="de-DE" smtClean="0"/>
              <a:t>‹Nr.›</a:t>
            </a:fld>
            <a:endParaRPr lang="de-DE"/>
          </a:p>
        </p:txBody>
      </p:sp>
    </p:spTree>
    <p:extLst>
      <p:ext uri="{BB962C8B-B14F-4D97-AF65-F5344CB8AC3E}">
        <p14:creationId xmlns:p14="http://schemas.microsoft.com/office/powerpoint/2010/main" val="3615773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F99B2C76-D6E5-462E-85CB-1B4F7221EDD5}" type="datetimeFigureOut">
              <a:rPr lang="de-DE" smtClean="0"/>
              <a:t>16.03.2020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00012B6-EB18-4DB0-AAE9-57957C2C08D7}" type="slidenum">
              <a:rPr lang="de-DE" smtClean="0"/>
              <a:t>‹Nr.›</a:t>
            </a:fld>
            <a:endParaRPr lang="de-DE"/>
          </a:p>
        </p:txBody>
      </p:sp>
    </p:spTree>
    <p:extLst>
      <p:ext uri="{BB962C8B-B14F-4D97-AF65-F5344CB8AC3E}">
        <p14:creationId xmlns:p14="http://schemas.microsoft.com/office/powerpoint/2010/main" val="1083244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F99B2C76-D6E5-462E-85CB-1B4F7221EDD5}" type="datetimeFigureOut">
              <a:rPr lang="de-DE" smtClean="0"/>
              <a:t>16.03.2020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00012B6-EB18-4DB0-AAE9-57957C2C08D7}" type="slidenum">
              <a:rPr lang="de-DE" smtClean="0"/>
              <a:t>‹Nr.›</a:t>
            </a:fld>
            <a:endParaRPr lang="de-DE"/>
          </a:p>
        </p:txBody>
      </p:sp>
    </p:spTree>
    <p:extLst>
      <p:ext uri="{BB962C8B-B14F-4D97-AF65-F5344CB8AC3E}">
        <p14:creationId xmlns:p14="http://schemas.microsoft.com/office/powerpoint/2010/main" val="2008092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F99B2C76-D6E5-462E-85CB-1B4F7221EDD5}" type="datetimeFigureOut">
              <a:rPr lang="de-DE" smtClean="0"/>
              <a:t>16.03.2020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D00012B6-EB18-4DB0-AAE9-57957C2C08D7}" type="slidenum">
              <a:rPr lang="de-DE" smtClean="0"/>
              <a:t>‹Nr.›</a:t>
            </a:fld>
            <a:endParaRPr lang="de-DE"/>
          </a:p>
        </p:txBody>
      </p:sp>
    </p:spTree>
    <p:extLst>
      <p:ext uri="{BB962C8B-B14F-4D97-AF65-F5344CB8AC3E}">
        <p14:creationId xmlns:p14="http://schemas.microsoft.com/office/powerpoint/2010/main" val="1491160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7" name="Date Placeholder 2"/>
          <p:cNvSpPr>
            <a:spLocks noGrp="1"/>
          </p:cNvSpPr>
          <p:nvPr>
            <p:ph type="dt" sz="half" idx="10"/>
          </p:nvPr>
        </p:nvSpPr>
        <p:spPr/>
        <p:txBody>
          <a:bodyPr/>
          <a:lstStyle/>
          <a:p>
            <a:fld id="{F99B2C76-D6E5-462E-85CB-1B4F7221EDD5}" type="datetimeFigureOut">
              <a:rPr lang="de-DE" smtClean="0"/>
              <a:t>16.03.2020</a:t>
            </a:fld>
            <a:endParaRPr lang="de-DE"/>
          </a:p>
        </p:txBody>
      </p:sp>
      <p:sp>
        <p:nvSpPr>
          <p:cNvPr id="5" name="Footer Placeholder 3"/>
          <p:cNvSpPr>
            <a:spLocks noGrp="1"/>
          </p:cNvSpPr>
          <p:nvPr>
            <p:ph type="ftr" sz="quarter" idx="11"/>
          </p:nvPr>
        </p:nvSpPr>
        <p:spPr/>
        <p:txBody>
          <a:bodyPr/>
          <a:lstStyle/>
          <a:p>
            <a:endParaRPr lang="de-DE"/>
          </a:p>
        </p:txBody>
      </p:sp>
      <p:sp>
        <p:nvSpPr>
          <p:cNvPr id="6" name="Slide Number Placeholder 4"/>
          <p:cNvSpPr>
            <a:spLocks noGrp="1"/>
          </p:cNvSpPr>
          <p:nvPr>
            <p:ph type="sldNum" sz="quarter" idx="12"/>
          </p:nvPr>
        </p:nvSpPr>
        <p:spPr/>
        <p:txBody>
          <a:bodyPr/>
          <a:lstStyle/>
          <a:p>
            <a:fld id="{D00012B6-EB18-4DB0-AAE9-57957C2C08D7}" type="slidenum">
              <a:rPr lang="de-DE" smtClean="0"/>
              <a:t>‹Nr.›</a:t>
            </a:fld>
            <a:endParaRPr lang="de-DE"/>
          </a:p>
        </p:txBody>
      </p:sp>
    </p:spTree>
    <p:extLst>
      <p:ext uri="{BB962C8B-B14F-4D97-AF65-F5344CB8AC3E}">
        <p14:creationId xmlns:p14="http://schemas.microsoft.com/office/powerpoint/2010/main" val="2467604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99B2C76-D6E5-462E-85CB-1B4F7221EDD5}" type="datetimeFigureOut">
              <a:rPr lang="de-DE" smtClean="0"/>
              <a:t>16.03.2020</a:t>
            </a:fld>
            <a:endParaRPr lang="de-DE"/>
          </a:p>
        </p:txBody>
      </p:sp>
      <p:sp>
        <p:nvSpPr>
          <p:cNvPr id="5" name="Footer Placeholder 2"/>
          <p:cNvSpPr>
            <a:spLocks noGrp="1"/>
          </p:cNvSpPr>
          <p:nvPr>
            <p:ph type="ftr" sz="quarter" idx="11"/>
          </p:nvPr>
        </p:nvSpPr>
        <p:spPr/>
        <p:txBody>
          <a:bodyPr/>
          <a:lstStyle/>
          <a:p>
            <a:endParaRPr lang="de-DE"/>
          </a:p>
        </p:txBody>
      </p:sp>
      <p:sp>
        <p:nvSpPr>
          <p:cNvPr id="6" name="Slide Number Placeholder 3"/>
          <p:cNvSpPr>
            <a:spLocks noGrp="1"/>
          </p:cNvSpPr>
          <p:nvPr>
            <p:ph type="sldNum" sz="quarter" idx="12"/>
          </p:nvPr>
        </p:nvSpPr>
        <p:spPr/>
        <p:txBody>
          <a:bodyPr/>
          <a:lstStyle/>
          <a:p>
            <a:fld id="{D00012B6-EB18-4DB0-AAE9-57957C2C08D7}" type="slidenum">
              <a:rPr lang="de-DE" smtClean="0"/>
              <a:t>‹Nr.›</a:t>
            </a:fld>
            <a:endParaRPr lang="de-DE"/>
          </a:p>
        </p:txBody>
      </p:sp>
    </p:spTree>
    <p:extLst>
      <p:ext uri="{BB962C8B-B14F-4D97-AF65-F5344CB8AC3E}">
        <p14:creationId xmlns:p14="http://schemas.microsoft.com/office/powerpoint/2010/main" val="2904900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de-DE"/>
              <a:t>Mastertitelformat bearbeiten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7" name="Date Placeholder 4"/>
          <p:cNvSpPr>
            <a:spLocks noGrp="1"/>
          </p:cNvSpPr>
          <p:nvPr>
            <p:ph type="dt" sz="half" idx="10"/>
          </p:nvPr>
        </p:nvSpPr>
        <p:spPr/>
        <p:txBody>
          <a:bodyPr/>
          <a:lstStyle/>
          <a:p>
            <a:fld id="{F99B2C76-D6E5-462E-85CB-1B4F7221EDD5}" type="datetimeFigureOut">
              <a:rPr lang="de-DE" smtClean="0"/>
              <a:t>16.03.2020</a:t>
            </a:fld>
            <a:endParaRPr lang="de-DE"/>
          </a:p>
        </p:txBody>
      </p:sp>
      <p:sp>
        <p:nvSpPr>
          <p:cNvPr id="5" name="Footer Placeholder 5"/>
          <p:cNvSpPr>
            <a:spLocks noGrp="1"/>
          </p:cNvSpPr>
          <p:nvPr>
            <p:ph type="ftr" sz="quarter" idx="11"/>
          </p:nvPr>
        </p:nvSpPr>
        <p:spPr/>
        <p:txBody>
          <a:bodyPr/>
          <a:lstStyle/>
          <a:p>
            <a:endParaRPr lang="de-DE"/>
          </a:p>
        </p:txBody>
      </p:sp>
      <p:sp>
        <p:nvSpPr>
          <p:cNvPr id="6" name="Slide Number Placeholder 6"/>
          <p:cNvSpPr>
            <a:spLocks noGrp="1"/>
          </p:cNvSpPr>
          <p:nvPr>
            <p:ph type="sldNum" sz="quarter" idx="12"/>
          </p:nvPr>
        </p:nvSpPr>
        <p:spPr/>
        <p:txBody>
          <a:bodyPr/>
          <a:lstStyle/>
          <a:p>
            <a:fld id="{D00012B6-EB18-4DB0-AAE9-57957C2C08D7}" type="slidenum">
              <a:rPr lang="de-DE" smtClean="0"/>
              <a:t>‹Nr.›</a:t>
            </a:fld>
            <a:endParaRPr lang="de-DE"/>
          </a:p>
        </p:txBody>
      </p:sp>
    </p:spTree>
    <p:extLst>
      <p:ext uri="{BB962C8B-B14F-4D97-AF65-F5344CB8AC3E}">
        <p14:creationId xmlns:p14="http://schemas.microsoft.com/office/powerpoint/2010/main" val="1382609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de-DE"/>
              <a:t>Mastertitelformat bearbeiten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F99B2C76-D6E5-462E-85CB-1B4F7221EDD5}" type="datetimeFigureOut">
              <a:rPr lang="de-DE" smtClean="0"/>
              <a:t>16.03.2020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00012B6-EB18-4DB0-AAE9-57957C2C08D7}" type="slidenum">
              <a:rPr lang="de-DE" smtClean="0"/>
              <a:t>‹Nr.›</a:t>
            </a:fld>
            <a:endParaRPr lang="de-DE"/>
          </a:p>
        </p:txBody>
      </p:sp>
    </p:spTree>
    <p:extLst>
      <p:ext uri="{BB962C8B-B14F-4D97-AF65-F5344CB8AC3E}">
        <p14:creationId xmlns:p14="http://schemas.microsoft.com/office/powerpoint/2010/main" val="1255797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de-DE"/>
              <a:t>Mastertitelformat bearbeiten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99B2C76-D6E5-462E-85CB-1B4F7221EDD5}" type="datetimeFigureOut">
              <a:rPr lang="de-DE" smtClean="0"/>
              <a:t>16.03.2020</a:t>
            </a:fld>
            <a:endParaRPr lang="de-DE"/>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de-DE"/>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00012B6-EB18-4DB0-AAE9-57957C2C08D7}" type="slidenum">
              <a:rPr lang="de-DE" smtClean="0"/>
              <a:t>‹Nr.›</a:t>
            </a:fld>
            <a:endParaRPr lang="de-DE"/>
          </a:p>
        </p:txBody>
      </p:sp>
    </p:spTree>
    <p:extLst>
      <p:ext uri="{BB962C8B-B14F-4D97-AF65-F5344CB8AC3E}">
        <p14:creationId xmlns:p14="http://schemas.microsoft.com/office/powerpoint/2010/main" val="917199582"/>
      </p:ext>
    </p:extLst>
  </p:cSld>
  <p:clrMap bg1="dk1" tx1="lt1" bg2="dk2" tx2="lt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 id="2147483787" r:id="rId12"/>
    <p:sldLayoutId id="2147483788" r:id="rId13"/>
    <p:sldLayoutId id="2147483789" r:id="rId14"/>
    <p:sldLayoutId id="2147483790" r:id="rId15"/>
    <p:sldLayoutId id="2147483791" r:id="rId16"/>
    <p:sldLayoutId id="214748379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kirchenrecht-ekbo.de/" TargetMode="External"/><Relationship Id="rId7" Type="http://schemas.openxmlformats.org/officeDocument/2006/relationships/hyperlink" Target="http://www.kva-kyritz.de/" TargetMode="External"/><Relationship Id="rId2" Type="http://schemas.openxmlformats.org/officeDocument/2006/relationships/hyperlink" Target="http://www.ekbo.de/" TargetMode="External"/><Relationship Id="rId1" Type="http://schemas.openxmlformats.org/officeDocument/2006/relationships/slideLayout" Target="../slideLayouts/slideLayout2.xml"/><Relationship Id="rId6" Type="http://schemas.openxmlformats.org/officeDocument/2006/relationships/hyperlink" Target="http://www.kirchenkreis-prignitz.de/" TargetMode="External"/><Relationship Id="rId5" Type="http://schemas.openxmlformats.org/officeDocument/2006/relationships/hyperlink" Target="http://www.kirchenbau.ekbo.de/" TargetMode="External"/><Relationship Id="rId4" Type="http://schemas.openxmlformats.org/officeDocument/2006/relationships/hyperlink" Target="http://www.kirchenfinanzen-ekbo.d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D42B997-DD42-4C55-B44E-AB78CDAA9DBA}"/>
              </a:ext>
            </a:extLst>
          </p:cNvPr>
          <p:cNvSpPr>
            <a:spLocks noGrp="1"/>
          </p:cNvSpPr>
          <p:nvPr>
            <p:ph type="ctrTitle"/>
          </p:nvPr>
        </p:nvSpPr>
        <p:spPr>
          <a:xfrm>
            <a:off x="1524000" y="1122362"/>
            <a:ext cx="9144000" cy="2133599"/>
          </a:xfrm>
        </p:spPr>
        <p:txBody>
          <a:bodyPr/>
          <a:lstStyle/>
          <a:p>
            <a:r>
              <a:rPr lang="de-DE" dirty="0"/>
              <a:t>Finanz- und Haushaltsfragen</a:t>
            </a:r>
          </a:p>
        </p:txBody>
      </p:sp>
      <p:sp>
        <p:nvSpPr>
          <p:cNvPr id="3" name="Untertitel 2">
            <a:extLst>
              <a:ext uri="{FF2B5EF4-FFF2-40B4-BE49-F238E27FC236}">
                <a16:creationId xmlns:a16="http://schemas.microsoft.com/office/drawing/2014/main" xmlns="" id="{E578F1A3-844E-47DD-B18C-1F594AC55EA4}"/>
              </a:ext>
            </a:extLst>
          </p:cNvPr>
          <p:cNvSpPr>
            <a:spLocks noGrp="1"/>
          </p:cNvSpPr>
          <p:nvPr>
            <p:ph type="subTitle" idx="1"/>
          </p:nvPr>
        </p:nvSpPr>
        <p:spPr/>
        <p:txBody>
          <a:bodyPr/>
          <a:lstStyle/>
          <a:p>
            <a:r>
              <a:rPr lang="de-DE" dirty="0"/>
              <a:t>       Ältestentag in Falkenhagen</a:t>
            </a:r>
          </a:p>
          <a:p>
            <a:endParaRPr lang="de-DE" dirty="0"/>
          </a:p>
        </p:txBody>
      </p:sp>
    </p:spTree>
    <p:extLst>
      <p:ext uri="{BB962C8B-B14F-4D97-AF65-F5344CB8AC3E}">
        <p14:creationId xmlns:p14="http://schemas.microsoft.com/office/powerpoint/2010/main" val="1369710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3F7898A1-ED97-4BFF-BEB5-7118086281E1}"/>
              </a:ext>
            </a:extLst>
          </p:cNvPr>
          <p:cNvSpPr>
            <a:spLocks noGrp="1"/>
          </p:cNvSpPr>
          <p:nvPr>
            <p:ph idx="1"/>
          </p:nvPr>
        </p:nvSpPr>
        <p:spPr>
          <a:xfrm>
            <a:off x="740229" y="595085"/>
            <a:ext cx="10613571" cy="5878285"/>
          </a:xfrm>
        </p:spPr>
        <p:txBody>
          <a:bodyPr>
            <a:normAutofit/>
          </a:bodyPr>
          <a:lstStyle/>
          <a:p>
            <a:pPr marL="0" indent="0" fontAlgn="base">
              <a:buNone/>
            </a:pPr>
            <a:r>
              <a:rPr lang="de-DE" sz="2400" u="sng" dirty="0"/>
              <a:t>Ausgaben der Kirchengemeinden: </a:t>
            </a:r>
          </a:p>
          <a:p>
            <a:pPr marL="0" indent="0" fontAlgn="base">
              <a:buNone/>
            </a:pPr>
            <a:endParaRPr lang="de-DE" sz="2400" u="sng" dirty="0"/>
          </a:p>
          <a:p>
            <a:pPr marL="0" indent="0" fontAlgn="base">
              <a:buNone/>
            </a:pPr>
            <a:r>
              <a:rPr lang="de-DE" sz="2400" dirty="0"/>
              <a:t>4  Personalkosten, Honorare Kirchenmusiker</a:t>
            </a:r>
          </a:p>
          <a:p>
            <a:pPr marL="0" indent="0" fontAlgn="base">
              <a:buNone/>
            </a:pPr>
            <a:r>
              <a:rPr lang="de-DE" sz="2400" dirty="0"/>
              <a:t>5  lfd. Ausgaben für Grundstücke und Gebäude</a:t>
            </a:r>
          </a:p>
          <a:p>
            <a:pPr marL="0" indent="0" fontAlgn="base">
              <a:buNone/>
            </a:pPr>
            <a:r>
              <a:rPr lang="de-DE" sz="2400" dirty="0"/>
              <a:t>6  Verwaltungs- und Betriebsausgaben, z.B. Telefon-, Fuhrkosten und</a:t>
            </a:r>
          </a:p>
          <a:p>
            <a:pPr marL="0" indent="0" fontAlgn="base">
              <a:buNone/>
            </a:pPr>
            <a:r>
              <a:rPr lang="de-DE" sz="2400" dirty="0"/>
              <a:t>    Geschäftsbedarf</a:t>
            </a:r>
          </a:p>
          <a:p>
            <a:pPr marL="0" indent="0" fontAlgn="base">
              <a:buNone/>
            </a:pPr>
            <a:r>
              <a:rPr lang="de-DE" sz="2400" dirty="0"/>
              <a:t>7  Umlagen zum Finanzausgleich, Zuschüsse </a:t>
            </a:r>
          </a:p>
          <a:p>
            <a:pPr marL="0" indent="0" fontAlgn="base">
              <a:buNone/>
            </a:pPr>
            <a:r>
              <a:rPr lang="de-DE" sz="2400" dirty="0"/>
              <a:t>8  Ausgaben besonderer Art, z.B. Zinsen für Darlehen</a:t>
            </a:r>
          </a:p>
          <a:p>
            <a:pPr marL="0" indent="0" fontAlgn="base">
              <a:buNone/>
            </a:pPr>
            <a:r>
              <a:rPr lang="de-DE" sz="2400" dirty="0"/>
              <a:t>9  Vermögenswirksame Ausgaben, </a:t>
            </a:r>
          </a:p>
          <a:p>
            <a:pPr marL="0" indent="0" fontAlgn="base">
              <a:buNone/>
            </a:pPr>
            <a:r>
              <a:rPr lang="de-DE" sz="2400" dirty="0"/>
              <a:t>    z.B. Anschaffung von Sachen, Zuführung zu Rücklagen oder </a:t>
            </a:r>
          </a:p>
          <a:p>
            <a:pPr marL="0" indent="0" fontAlgn="base">
              <a:buNone/>
            </a:pPr>
            <a:r>
              <a:rPr lang="de-DE" sz="2400" dirty="0"/>
              <a:t>    Bauhaushalten, Tilgungszahlungen</a:t>
            </a:r>
          </a:p>
          <a:p>
            <a:pPr marL="0" indent="0" fontAlgn="base">
              <a:buNone/>
            </a:pPr>
            <a:endParaRPr lang="de-DE" sz="2600" dirty="0"/>
          </a:p>
          <a:p>
            <a:pPr marL="0" indent="0">
              <a:buNone/>
            </a:pPr>
            <a:endParaRPr lang="de-DE" dirty="0"/>
          </a:p>
        </p:txBody>
      </p:sp>
    </p:spTree>
    <p:extLst>
      <p:ext uri="{BB962C8B-B14F-4D97-AF65-F5344CB8AC3E}">
        <p14:creationId xmlns:p14="http://schemas.microsoft.com/office/powerpoint/2010/main" val="6565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3F7898A1-ED97-4BFF-BEB5-7118086281E1}"/>
              </a:ext>
            </a:extLst>
          </p:cNvPr>
          <p:cNvSpPr>
            <a:spLocks noGrp="1"/>
          </p:cNvSpPr>
          <p:nvPr>
            <p:ph idx="1"/>
          </p:nvPr>
        </p:nvSpPr>
        <p:spPr>
          <a:xfrm>
            <a:off x="786359" y="709772"/>
            <a:ext cx="10619282" cy="5955616"/>
          </a:xfrm>
        </p:spPr>
        <p:txBody>
          <a:bodyPr>
            <a:normAutofit fontScale="92500" lnSpcReduction="10000"/>
          </a:bodyPr>
          <a:lstStyle/>
          <a:p>
            <a:pPr marL="0" indent="0">
              <a:buNone/>
            </a:pPr>
            <a:r>
              <a:rPr lang="de-DE" sz="2600" u="sng" dirty="0"/>
              <a:t>Aufbau einer Haushaltsstelle</a:t>
            </a:r>
            <a:r>
              <a:rPr lang="de-DE" sz="2600" dirty="0"/>
              <a:t>:</a:t>
            </a:r>
          </a:p>
          <a:p>
            <a:pPr marL="0" indent="0">
              <a:buNone/>
            </a:pPr>
            <a:r>
              <a:rPr lang="de-DE" sz="2600" b="1" dirty="0"/>
              <a:t>0110.02.2200.000001</a:t>
            </a:r>
          </a:p>
          <a:p>
            <a:pPr marL="0" indent="0">
              <a:buNone/>
            </a:pPr>
            <a:endParaRPr lang="de-DE" sz="2600" dirty="0"/>
          </a:p>
          <a:p>
            <a:pPr marL="0" indent="0">
              <a:buNone/>
            </a:pPr>
            <a:r>
              <a:rPr lang="de-DE" sz="2600" dirty="0"/>
              <a:t>Gliederung = Angabe Handlungsfeld/Arbeitsbereich </a:t>
            </a:r>
          </a:p>
          <a:p>
            <a:pPr marL="0" indent="0">
              <a:buNone/>
            </a:pPr>
            <a:r>
              <a:rPr lang="de-DE" sz="2600" dirty="0"/>
              <a:t>           Objektnummer = lfd. Nummer/mit Bezeichnung möglich</a:t>
            </a:r>
          </a:p>
          <a:p>
            <a:pPr marL="0" indent="0">
              <a:buNone/>
            </a:pPr>
            <a:r>
              <a:rPr lang="de-DE" sz="2600" dirty="0"/>
              <a:t>                 Gruppierung = Art der Einnahme oder Ausgabe</a:t>
            </a:r>
          </a:p>
          <a:p>
            <a:pPr marL="0" indent="0">
              <a:buNone/>
            </a:pPr>
            <a:r>
              <a:rPr lang="de-DE" sz="2600" dirty="0"/>
              <a:t>                         Unterkonto für spezielle Unterteilungen</a:t>
            </a:r>
          </a:p>
          <a:p>
            <a:pPr marL="0" indent="0">
              <a:buNone/>
            </a:pPr>
            <a:r>
              <a:rPr lang="de-DE" sz="2600" dirty="0"/>
              <a:t>0110      = Kirche</a:t>
            </a:r>
          </a:p>
          <a:p>
            <a:pPr marL="0" indent="0">
              <a:buNone/>
            </a:pPr>
            <a:r>
              <a:rPr lang="de-DE" sz="2600" dirty="0"/>
              <a:t>02          = z.B. Falkenhagen, Dorfstraße </a:t>
            </a:r>
          </a:p>
          <a:p>
            <a:pPr marL="0" indent="0">
              <a:buNone/>
            </a:pPr>
            <a:r>
              <a:rPr lang="de-DE" sz="2600" dirty="0"/>
              <a:t>2200      = Spenden</a:t>
            </a:r>
          </a:p>
          <a:p>
            <a:pPr marL="0" indent="0">
              <a:buNone/>
            </a:pPr>
            <a:r>
              <a:rPr lang="de-DE" sz="2600" dirty="0"/>
              <a:t>000001  = für Antependien</a:t>
            </a:r>
          </a:p>
          <a:p>
            <a:pPr marL="0" indent="0">
              <a:buNone/>
            </a:pPr>
            <a:endParaRPr lang="de-DE" sz="2600" dirty="0"/>
          </a:p>
          <a:p>
            <a:pPr marL="0" indent="0">
              <a:buNone/>
            </a:pPr>
            <a:r>
              <a:rPr lang="de-DE" sz="2000" dirty="0"/>
              <a:t>Siehe Musterhaushaltsplan          </a:t>
            </a:r>
          </a:p>
        </p:txBody>
      </p:sp>
      <p:cxnSp>
        <p:nvCxnSpPr>
          <p:cNvPr id="11" name="Gerade Verbindung mit Pfeil 10">
            <a:extLst>
              <a:ext uri="{FF2B5EF4-FFF2-40B4-BE49-F238E27FC236}">
                <a16:creationId xmlns:a16="http://schemas.microsoft.com/office/drawing/2014/main" xmlns="" id="{F5D91B0F-2CD2-4A10-99F7-6AFDE90FC560}"/>
              </a:ext>
            </a:extLst>
          </p:cNvPr>
          <p:cNvCxnSpPr>
            <a:cxnSpLocks/>
          </p:cNvCxnSpPr>
          <p:nvPr/>
        </p:nvCxnSpPr>
        <p:spPr>
          <a:xfrm>
            <a:off x="1133066" y="1598712"/>
            <a:ext cx="0" cy="464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xmlns="" id="{AAA1CA8C-6DE7-449C-9338-EE03EF01D32F}"/>
              </a:ext>
            </a:extLst>
          </p:cNvPr>
          <p:cNvCxnSpPr>
            <a:cxnSpLocks/>
          </p:cNvCxnSpPr>
          <p:nvPr/>
        </p:nvCxnSpPr>
        <p:spPr>
          <a:xfrm>
            <a:off x="1824994" y="1598712"/>
            <a:ext cx="0" cy="8542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Gerade Verbindung mit Pfeil 19">
            <a:extLst>
              <a:ext uri="{FF2B5EF4-FFF2-40B4-BE49-F238E27FC236}">
                <a16:creationId xmlns:a16="http://schemas.microsoft.com/office/drawing/2014/main" xmlns="" id="{5E0D227B-FBEA-4ABC-AD70-7233F2CBC317}"/>
              </a:ext>
            </a:extLst>
          </p:cNvPr>
          <p:cNvCxnSpPr>
            <a:cxnSpLocks/>
          </p:cNvCxnSpPr>
          <p:nvPr/>
        </p:nvCxnSpPr>
        <p:spPr>
          <a:xfrm>
            <a:off x="2287784" y="1366484"/>
            <a:ext cx="0" cy="16039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24" name="Gerade Verbindung mit Pfeil 1023">
            <a:extLst>
              <a:ext uri="{FF2B5EF4-FFF2-40B4-BE49-F238E27FC236}">
                <a16:creationId xmlns:a16="http://schemas.microsoft.com/office/drawing/2014/main" xmlns="" id="{E7CD5C3D-443C-4213-8BDD-03ECE2BB779F}"/>
              </a:ext>
            </a:extLst>
          </p:cNvPr>
          <p:cNvCxnSpPr>
            <a:cxnSpLocks/>
          </p:cNvCxnSpPr>
          <p:nvPr/>
        </p:nvCxnSpPr>
        <p:spPr>
          <a:xfrm>
            <a:off x="2921653" y="1568731"/>
            <a:ext cx="0" cy="18602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7981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3F7898A1-ED97-4BFF-BEB5-7118086281E1}"/>
              </a:ext>
            </a:extLst>
          </p:cNvPr>
          <p:cNvSpPr>
            <a:spLocks noGrp="1"/>
          </p:cNvSpPr>
          <p:nvPr>
            <p:ph idx="1"/>
          </p:nvPr>
        </p:nvSpPr>
        <p:spPr>
          <a:xfrm>
            <a:off x="740229" y="595086"/>
            <a:ext cx="10613571" cy="5567363"/>
          </a:xfrm>
        </p:spPr>
        <p:txBody>
          <a:bodyPr>
            <a:normAutofit fontScale="92500" lnSpcReduction="10000"/>
          </a:bodyPr>
          <a:lstStyle/>
          <a:p>
            <a:pPr marL="0" indent="0">
              <a:buNone/>
            </a:pPr>
            <a:r>
              <a:rPr lang="de-DE" sz="2600" b="1" dirty="0"/>
              <a:t>Haushaltsplanung und Haushaltsführung</a:t>
            </a:r>
          </a:p>
          <a:p>
            <a:pPr marL="0" indent="0">
              <a:buNone/>
            </a:pPr>
            <a:r>
              <a:rPr lang="de-DE" sz="2600" dirty="0"/>
              <a:t>Der Haushalt ist vor Beginn des Haushaltsjahres aufzustellen und zu beschließen sowie zu veröffentlichen (s. § 27 HKVG).</a:t>
            </a:r>
          </a:p>
          <a:p>
            <a:pPr marL="0" indent="0">
              <a:buNone/>
            </a:pPr>
            <a:r>
              <a:rPr lang="de-DE" sz="2600" dirty="0"/>
              <a:t>Ist der Haushalt zu Beginn des Haushaltsjahres noch nicht beschlossen, dürfen nur sehr eingeschränkt Ausgaben getätigt werden. Kirchengemeinden sollten daher frühzeitig darauf hinwirken, dass sie rechtzeitig entsprechende Vorlagen erhalten (§ 27 Abs. 2 HKVG).</a:t>
            </a:r>
          </a:p>
          <a:p>
            <a:pPr marL="0" indent="0">
              <a:buNone/>
            </a:pPr>
            <a:endParaRPr lang="de-DE" sz="2600" dirty="0"/>
          </a:p>
          <a:p>
            <a:pPr marL="0" indent="0">
              <a:buNone/>
            </a:pPr>
            <a:r>
              <a:rPr lang="de-DE" sz="2600" dirty="0"/>
              <a:t>Verantwortlich für die Haushaltsplanung und -führung ist der Gemeindekirchenrat und der von ihm beauftragte Wirtschafter.  </a:t>
            </a:r>
          </a:p>
          <a:p>
            <a:pPr marL="0" indent="0">
              <a:buNone/>
            </a:pPr>
            <a:r>
              <a:rPr lang="de-DE" sz="2600" dirty="0"/>
              <a:t>Der Wirtschafter kraft Amtes ist im Haushalt auszuweisen. Dieser kann für Teilbereiche des Haushaltes, z.B. für die Kita der Kirchengemeinde, </a:t>
            </a:r>
            <a:r>
              <a:rPr lang="de-DE" sz="2600" dirty="0" err="1"/>
              <a:t>Wirtschafterbefugnis</a:t>
            </a:r>
            <a:r>
              <a:rPr lang="de-DE" sz="2600" dirty="0"/>
              <a:t> an Wirtschafter kraft Auftrages übertragen (s. § 13 Abs. 2 HKVG).</a:t>
            </a:r>
          </a:p>
        </p:txBody>
      </p:sp>
    </p:spTree>
    <p:extLst>
      <p:ext uri="{BB962C8B-B14F-4D97-AF65-F5344CB8AC3E}">
        <p14:creationId xmlns:p14="http://schemas.microsoft.com/office/powerpoint/2010/main" val="4042438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3F7898A1-ED97-4BFF-BEB5-7118086281E1}"/>
              </a:ext>
            </a:extLst>
          </p:cNvPr>
          <p:cNvSpPr>
            <a:spLocks noGrp="1"/>
          </p:cNvSpPr>
          <p:nvPr>
            <p:ph idx="1"/>
          </p:nvPr>
        </p:nvSpPr>
        <p:spPr>
          <a:xfrm>
            <a:off x="740229" y="595086"/>
            <a:ext cx="10613571" cy="5567363"/>
          </a:xfrm>
        </p:spPr>
        <p:txBody>
          <a:bodyPr>
            <a:normAutofit/>
          </a:bodyPr>
          <a:lstStyle/>
          <a:p>
            <a:pPr marL="0" indent="0" fontAlgn="base">
              <a:buNone/>
            </a:pPr>
            <a:r>
              <a:rPr lang="de-DE" sz="2400" dirty="0"/>
              <a:t>Der Wirtschafter erteilt die entsprechenden Anordnungen für die Ausgaben und Einnahmen einer Kirchengemeinde. Er kann mittels einer der Software KFM-Webauskunft den Haushalt, Einnahmen und Ausgaben sowie die Bewirtschaftung des Haushalts überwachen. </a:t>
            </a:r>
          </a:p>
          <a:p>
            <a:pPr marL="0" indent="0" fontAlgn="base">
              <a:buNone/>
            </a:pPr>
            <a:endParaRPr lang="de-DE" sz="2400" dirty="0"/>
          </a:p>
          <a:p>
            <a:pPr marL="0" indent="0" fontAlgn="base">
              <a:buNone/>
            </a:pPr>
            <a:r>
              <a:rPr lang="de-DE" sz="2400" b="1" dirty="0"/>
              <a:t>Bestandteile und Inhalt des Haushalts und Anlagen</a:t>
            </a:r>
          </a:p>
          <a:p>
            <a:pPr marL="0" indent="0" fontAlgn="base">
              <a:buNone/>
            </a:pPr>
            <a:r>
              <a:rPr lang="de-DE" sz="2400" dirty="0"/>
              <a:t>Der Haushalt besteht aus</a:t>
            </a:r>
          </a:p>
          <a:p>
            <a:r>
              <a:rPr lang="de-DE" sz="2400" dirty="0"/>
              <a:t>dem Haushaltsplan mit der Summe aller Haushaltsmittel</a:t>
            </a:r>
          </a:p>
          <a:p>
            <a:pPr marL="0" indent="0">
              <a:buNone/>
            </a:pPr>
            <a:r>
              <a:rPr lang="de-DE" sz="2400" dirty="0"/>
              <a:t>Es sind als Anlage beizufügen:</a:t>
            </a:r>
          </a:p>
          <a:p>
            <a:r>
              <a:rPr lang="de-DE" sz="2400" dirty="0"/>
              <a:t>die Bilanz oder Vermögensübersicht,</a:t>
            </a:r>
          </a:p>
          <a:p>
            <a:r>
              <a:rPr lang="de-DE" sz="2400" dirty="0"/>
              <a:t>Sonderhaushaltspläne wie Bauhaushalte o.ä.,</a:t>
            </a:r>
          </a:p>
          <a:p>
            <a:r>
              <a:rPr lang="de-DE" sz="2400" dirty="0"/>
              <a:t>eine Übersicht über die Rücklagen und Schulden.</a:t>
            </a:r>
          </a:p>
          <a:p>
            <a:pPr marL="0" indent="0" fontAlgn="base">
              <a:buNone/>
            </a:pPr>
            <a:endParaRPr lang="de-DE" sz="2000" dirty="0"/>
          </a:p>
        </p:txBody>
      </p:sp>
    </p:spTree>
    <p:extLst>
      <p:ext uri="{BB962C8B-B14F-4D97-AF65-F5344CB8AC3E}">
        <p14:creationId xmlns:p14="http://schemas.microsoft.com/office/powerpoint/2010/main" val="1801595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3F7898A1-ED97-4BFF-BEB5-7118086281E1}"/>
              </a:ext>
            </a:extLst>
          </p:cNvPr>
          <p:cNvSpPr>
            <a:spLocks noGrp="1"/>
          </p:cNvSpPr>
          <p:nvPr>
            <p:ph idx="1"/>
          </p:nvPr>
        </p:nvSpPr>
        <p:spPr>
          <a:xfrm>
            <a:off x="740229" y="595086"/>
            <a:ext cx="10613571" cy="5567363"/>
          </a:xfrm>
        </p:spPr>
        <p:txBody>
          <a:bodyPr>
            <a:normAutofit/>
          </a:bodyPr>
          <a:lstStyle/>
          <a:p>
            <a:r>
              <a:rPr lang="de-DE" sz="2400" b="1" dirty="0"/>
              <a:t>§ 55 HKVG Jahresabschluss</a:t>
            </a:r>
          </a:p>
          <a:p>
            <a:pPr marL="0" indent="0">
              <a:buNone/>
            </a:pPr>
            <a:r>
              <a:rPr lang="de-DE" sz="2400" dirty="0"/>
              <a:t>(1) 1Der Jahresabschluss ist nach den Grundsätzen ordnungsmäßiger Buchführung aufzustellen und umfasst die Jahresrechnung, die Verwahr- und Vorschussrechnung, den Vermögensnachweis, die Bilanz und den Anhang. 2Der Jahresabschluss muss ein den tatsächlichen Verhältnissen entsprechendes Bild der Haushaltsausführung und ihrer Auswirkungen auf das Vermögen, die Schulden und die Finanzsituation der kirchlichen Körperschaftvermitteln.</a:t>
            </a:r>
          </a:p>
          <a:p>
            <a:pPr marL="0" indent="0">
              <a:buNone/>
            </a:pPr>
            <a:r>
              <a:rPr lang="de-DE" sz="2400" dirty="0"/>
              <a:t>(2) 1In der Jahresrechnung sind die Einnahmen und Ausgaben für jede Haushaltsstelle nach der Ordnung des Haushalts darzustellen. </a:t>
            </a:r>
          </a:p>
          <a:p>
            <a:pPr marL="0" indent="0">
              <a:buNone/>
            </a:pPr>
            <a:r>
              <a:rPr lang="de-DE" sz="2400" dirty="0"/>
              <a:t>2Zum Vergleich sind die Ansätze aufzuführen und die Abweichungen auszuweisen….</a:t>
            </a:r>
          </a:p>
        </p:txBody>
      </p:sp>
    </p:spTree>
    <p:extLst>
      <p:ext uri="{BB962C8B-B14F-4D97-AF65-F5344CB8AC3E}">
        <p14:creationId xmlns:p14="http://schemas.microsoft.com/office/powerpoint/2010/main" val="1002013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3F7898A1-ED97-4BFF-BEB5-7118086281E1}"/>
              </a:ext>
            </a:extLst>
          </p:cNvPr>
          <p:cNvSpPr>
            <a:spLocks noGrp="1"/>
          </p:cNvSpPr>
          <p:nvPr>
            <p:ph idx="1"/>
          </p:nvPr>
        </p:nvSpPr>
        <p:spPr>
          <a:xfrm>
            <a:off x="690113" y="258792"/>
            <a:ext cx="10663687" cy="5903657"/>
          </a:xfrm>
        </p:spPr>
        <p:txBody>
          <a:bodyPr>
            <a:noAutofit/>
          </a:bodyPr>
          <a:lstStyle/>
          <a:p>
            <a:r>
              <a:rPr lang="de-DE" sz="2200" b="1" dirty="0"/>
              <a:t>§ 85 HKVG Entlastung</a:t>
            </a:r>
          </a:p>
          <a:p>
            <a:pPr marL="0" indent="0">
              <a:buNone/>
            </a:pPr>
            <a:r>
              <a:rPr lang="de-DE" sz="2200" dirty="0"/>
              <a:t>(1) 1Das die Entlastung erteilende Organ nimmt unbeschadet der Prüfung die Kontrolle des Haushalts-, Kassen- und Rechnungswesens sowie der Vermögensverwaltung wahr.</a:t>
            </a:r>
          </a:p>
          <a:p>
            <a:pPr marL="0" indent="0">
              <a:buNone/>
            </a:pPr>
            <a:r>
              <a:rPr lang="de-DE" sz="2200" dirty="0"/>
              <a:t>2Es nimmt den Prüfungsbericht entgegen und entscheidet über die Entlastung.</a:t>
            </a:r>
          </a:p>
          <a:p>
            <a:pPr marL="0" indent="0">
              <a:buNone/>
            </a:pPr>
            <a:r>
              <a:rPr lang="de-DE" sz="2200" dirty="0"/>
              <a:t>(2) 1Bestätigt die prüfende Stelle, dass keine wesentlichen Beanstandungen vorliegen oder dass die Beanstandungen ausgeräumt sind, soll die Entlastung erteilt werden. </a:t>
            </a:r>
          </a:p>
          <a:p>
            <a:pPr marL="0" indent="0">
              <a:buNone/>
            </a:pPr>
            <a:r>
              <a:rPr lang="de-DE" sz="2200" dirty="0"/>
              <a:t>2Die Entlastung kann mit Einschränkungen erteilt oder mit Auflagen verbunden werden.</a:t>
            </a:r>
          </a:p>
          <a:p>
            <a:pPr marL="0" indent="0">
              <a:buNone/>
            </a:pPr>
            <a:r>
              <a:rPr lang="de-DE" sz="2200" dirty="0"/>
              <a:t>(3) Die Entlastung ist den Personen oder Stellen zu erteilen, die für den Vollzug des Haushalts und für die Ausführung der Beschlüsse zuständig sind.</a:t>
            </a:r>
          </a:p>
          <a:p>
            <a:pPr marL="0" indent="0">
              <a:buNone/>
            </a:pPr>
            <a:r>
              <a:rPr lang="de-DE" sz="2200" dirty="0"/>
              <a:t>(4) Durch die Entlastung wird die Verantwortlichkeit der Wirtschafter und Dienstkräfte für die einzelnen Maßnahmen nicht berührt.</a:t>
            </a:r>
          </a:p>
        </p:txBody>
      </p:sp>
    </p:spTree>
    <p:extLst>
      <p:ext uri="{BB962C8B-B14F-4D97-AF65-F5344CB8AC3E}">
        <p14:creationId xmlns:p14="http://schemas.microsoft.com/office/powerpoint/2010/main" val="836974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3F7898A1-ED97-4BFF-BEB5-7118086281E1}"/>
              </a:ext>
            </a:extLst>
          </p:cNvPr>
          <p:cNvSpPr>
            <a:spLocks noGrp="1"/>
          </p:cNvSpPr>
          <p:nvPr>
            <p:ph idx="1"/>
          </p:nvPr>
        </p:nvSpPr>
        <p:spPr>
          <a:xfrm>
            <a:off x="740229" y="595086"/>
            <a:ext cx="10613571" cy="5567363"/>
          </a:xfrm>
        </p:spPr>
        <p:txBody>
          <a:bodyPr>
            <a:normAutofit/>
          </a:bodyPr>
          <a:lstStyle/>
          <a:p>
            <a:pPr marL="0" indent="0" fontAlgn="base">
              <a:buNone/>
            </a:pPr>
            <a:r>
              <a:rPr lang="de-DE" u="sng" dirty="0"/>
              <a:t>Hilfreiche Internetseiten</a:t>
            </a:r>
          </a:p>
          <a:p>
            <a:pPr marL="0" indent="0" fontAlgn="base">
              <a:buNone/>
            </a:pPr>
            <a:endParaRPr lang="de-DE" u="sng" dirty="0"/>
          </a:p>
          <a:p>
            <a:pPr fontAlgn="base"/>
            <a:r>
              <a:rPr lang="de-DE" sz="2400" dirty="0"/>
              <a:t>Die Landeskirche </a:t>
            </a:r>
            <a:r>
              <a:rPr lang="de-DE" sz="2400" dirty="0">
                <a:hlinkClick r:id="rId2"/>
              </a:rPr>
              <a:t>www.ekbo.de</a:t>
            </a:r>
            <a:r>
              <a:rPr lang="de-DE" sz="2400" dirty="0"/>
              <a:t> </a:t>
            </a:r>
          </a:p>
          <a:p>
            <a:pPr fontAlgn="base"/>
            <a:r>
              <a:rPr lang="de-DE" sz="2400" dirty="0"/>
              <a:t>Die Rechtssammlung der Landeskirche </a:t>
            </a:r>
            <a:r>
              <a:rPr lang="de-DE" sz="2400" dirty="0">
                <a:hlinkClick r:id="rId3"/>
              </a:rPr>
              <a:t>www.kirchenrecht-ekbo.de</a:t>
            </a:r>
            <a:endParaRPr lang="de-DE" sz="2400" dirty="0"/>
          </a:p>
          <a:p>
            <a:pPr fontAlgn="base"/>
            <a:r>
              <a:rPr lang="de-DE" sz="2400" dirty="0"/>
              <a:t>Die Seite für das Finanzwesen der Landeskirche </a:t>
            </a:r>
            <a:r>
              <a:rPr lang="de-DE" sz="2400" dirty="0">
                <a:hlinkClick r:id="rId4"/>
              </a:rPr>
              <a:t>www.kirchenfinanzen-ekbo.de</a:t>
            </a:r>
            <a:endParaRPr lang="de-DE" sz="2400" dirty="0"/>
          </a:p>
          <a:p>
            <a:pPr fontAlgn="base"/>
            <a:r>
              <a:rPr lang="de-DE" sz="2400" dirty="0"/>
              <a:t>Das Kirchliche Bauamt der Landeskirche </a:t>
            </a:r>
            <a:r>
              <a:rPr lang="de-DE" sz="2400" dirty="0">
                <a:hlinkClick r:id="rId5"/>
              </a:rPr>
              <a:t>www.kirchenbau.ekbo.de</a:t>
            </a:r>
            <a:endParaRPr lang="de-DE" sz="2400" dirty="0"/>
          </a:p>
          <a:p>
            <a:pPr fontAlgn="base"/>
            <a:r>
              <a:rPr lang="de-DE" sz="2400" dirty="0"/>
              <a:t>Der Kirchenkreis </a:t>
            </a:r>
            <a:r>
              <a:rPr lang="de-DE" sz="2400" dirty="0">
                <a:hlinkClick r:id="rId6"/>
              </a:rPr>
              <a:t>www.kirchenkreis-prignitz.de</a:t>
            </a:r>
            <a:r>
              <a:rPr lang="de-DE" sz="2400" dirty="0"/>
              <a:t> </a:t>
            </a:r>
          </a:p>
          <a:p>
            <a:pPr fontAlgn="base"/>
            <a:r>
              <a:rPr lang="de-DE" sz="2400" dirty="0"/>
              <a:t>Das Verwaltungsamt </a:t>
            </a:r>
            <a:r>
              <a:rPr lang="de-DE" sz="2400" dirty="0">
                <a:hlinkClick r:id="rId7"/>
              </a:rPr>
              <a:t>www.kva-kyritz.de</a:t>
            </a:r>
            <a:endParaRPr lang="de-DE" sz="2400" dirty="0"/>
          </a:p>
          <a:p>
            <a:pPr marL="0" indent="0" fontAlgn="base">
              <a:buNone/>
            </a:pPr>
            <a:endParaRPr lang="de-DE" sz="2400" dirty="0"/>
          </a:p>
          <a:p>
            <a:pPr marL="0" indent="0" fontAlgn="base">
              <a:buNone/>
            </a:pPr>
            <a:r>
              <a:rPr lang="de-DE" sz="2400" dirty="0"/>
              <a:t> </a:t>
            </a:r>
          </a:p>
          <a:p>
            <a:pPr marL="0" indent="0" fontAlgn="base">
              <a:buNone/>
            </a:pPr>
            <a:endParaRPr lang="de-DE" sz="2400" dirty="0"/>
          </a:p>
        </p:txBody>
      </p:sp>
    </p:spTree>
    <p:extLst>
      <p:ext uri="{BB962C8B-B14F-4D97-AF65-F5344CB8AC3E}">
        <p14:creationId xmlns:p14="http://schemas.microsoft.com/office/powerpoint/2010/main" val="2395892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3F7898A1-ED97-4BFF-BEB5-7118086281E1}"/>
              </a:ext>
            </a:extLst>
          </p:cNvPr>
          <p:cNvSpPr>
            <a:spLocks noGrp="1"/>
          </p:cNvSpPr>
          <p:nvPr>
            <p:ph idx="1"/>
          </p:nvPr>
        </p:nvSpPr>
        <p:spPr>
          <a:xfrm>
            <a:off x="789214" y="645318"/>
            <a:ext cx="10613571" cy="5567363"/>
          </a:xfrm>
        </p:spPr>
        <p:txBody>
          <a:bodyPr>
            <a:normAutofit/>
          </a:bodyPr>
          <a:lstStyle/>
          <a:p>
            <a:pPr marL="0" indent="0" fontAlgn="base">
              <a:buNone/>
            </a:pPr>
            <a:r>
              <a:rPr lang="de-DE" sz="3300" dirty="0"/>
              <a:t>Die Finanzverfassung ist in den Artikeln 99-101 der Grundordnung der EKBO (GO) (Rechtssammlung der EKBO – RS 1) geregelt. </a:t>
            </a:r>
          </a:p>
          <a:p>
            <a:pPr marL="0" indent="0" fontAlgn="base">
              <a:buNone/>
            </a:pPr>
            <a:endParaRPr lang="de-DE" sz="1400" dirty="0"/>
          </a:p>
          <a:p>
            <a:r>
              <a:rPr lang="de-DE" b="1" dirty="0"/>
              <a:t>Artikel 99 Grundsätze der </a:t>
            </a:r>
            <a:r>
              <a:rPr lang="de-DE" b="1" dirty="0" err="1"/>
              <a:t>Haushalterschaft</a:t>
            </a:r>
            <a:endParaRPr lang="de-DE" b="1" dirty="0"/>
          </a:p>
          <a:p>
            <a:pPr marL="0" indent="0">
              <a:buNone/>
            </a:pPr>
            <a:r>
              <a:rPr lang="de-DE" dirty="0"/>
              <a:t>(1) Verantwortliche </a:t>
            </a:r>
            <a:r>
              <a:rPr lang="de-DE" dirty="0" err="1"/>
              <a:t>Haushalterschaft</a:t>
            </a:r>
            <a:r>
              <a:rPr lang="de-DE" dirty="0"/>
              <a:t> achtet auf einen solidarischen, sparsamen und wirtschaftlichen Einsatz aller Mittel und auf Ausschöpfung der Einnahmemöglichkeiten.</a:t>
            </a:r>
          </a:p>
          <a:p>
            <a:pPr marL="0" indent="0">
              <a:buNone/>
            </a:pPr>
            <a:r>
              <a:rPr lang="de-DE" dirty="0"/>
              <a:t>(2) Bei Finanz- und Vermögensentscheidungen ist auch die zukünftige finanzielle Handlungsfähigkeit der Kirche durch eine angemessene Vorsorge im Haushaltsplan abzusichern.</a:t>
            </a:r>
          </a:p>
          <a:p>
            <a:pPr marL="0" indent="0">
              <a:buNone/>
            </a:pPr>
            <a:r>
              <a:rPr lang="de-DE" dirty="0"/>
              <a:t>(3) Das kirchliche Vermögen ist für die Erfüllung der kirchlichen Aufgaben in seinem Bestand und für die durch Gesetz, Stiftung und Satzung bestimmten Zwecke zu erhalten und nach Möglichkeit zu vermehren.</a:t>
            </a:r>
          </a:p>
          <a:p>
            <a:pPr marL="0" indent="0">
              <a:buNone/>
            </a:pPr>
            <a:endParaRPr lang="de-DE" dirty="0"/>
          </a:p>
        </p:txBody>
      </p:sp>
    </p:spTree>
    <p:extLst>
      <p:ext uri="{BB962C8B-B14F-4D97-AF65-F5344CB8AC3E}">
        <p14:creationId xmlns:p14="http://schemas.microsoft.com/office/powerpoint/2010/main" val="3011190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3F7898A1-ED97-4BFF-BEB5-7118086281E1}"/>
              </a:ext>
            </a:extLst>
          </p:cNvPr>
          <p:cNvSpPr>
            <a:spLocks noGrp="1"/>
          </p:cNvSpPr>
          <p:nvPr>
            <p:ph idx="1"/>
          </p:nvPr>
        </p:nvSpPr>
        <p:spPr>
          <a:xfrm>
            <a:off x="789214" y="645318"/>
            <a:ext cx="10613571" cy="5567363"/>
          </a:xfrm>
        </p:spPr>
        <p:txBody>
          <a:bodyPr>
            <a:normAutofit lnSpcReduction="10000"/>
          </a:bodyPr>
          <a:lstStyle/>
          <a:p>
            <a:r>
              <a:rPr lang="de-DE" b="1" dirty="0"/>
              <a:t>Artikel 100 Kirchensteuern und andere Einnahmen</a:t>
            </a:r>
          </a:p>
          <a:p>
            <a:pPr marL="0" indent="0">
              <a:buNone/>
            </a:pPr>
            <a:r>
              <a:rPr lang="de-DE" dirty="0"/>
              <a:t>(1) 1Die Kirchengemeinden erheben von ihren Mitgliedern Kirchensteuern. 2Der Einzug und die Verwaltung der Kirchensteuern können der Landeskirche durch Kirchengesetz übertragen werden.</a:t>
            </a:r>
          </a:p>
          <a:p>
            <a:pPr marL="0" indent="0">
              <a:buNone/>
            </a:pPr>
            <a:r>
              <a:rPr lang="de-DE" dirty="0"/>
              <a:t>(2) Das in den Kirchengemeinden eingenommene Kirchgeld (Ortskirchensteuer oder Gemeindekirchgeld) steht ausschließlich diesen zur Erfüllung ihrer Aufgaben zu.</a:t>
            </a:r>
          </a:p>
          <a:p>
            <a:pPr marL="0" indent="0">
              <a:buNone/>
            </a:pPr>
            <a:r>
              <a:rPr lang="de-DE" dirty="0"/>
              <a:t>(3) Kollekten, Spenden und Zuwendungen sind für den Zweck zu verwenden, für den sie bestimmt wurden.</a:t>
            </a:r>
          </a:p>
          <a:p>
            <a:pPr marL="0" indent="0">
              <a:buNone/>
            </a:pPr>
            <a:r>
              <a:rPr lang="de-DE" b="1" dirty="0"/>
              <a:t>Artikel 101 Finanzausgleich</a:t>
            </a:r>
          </a:p>
          <a:p>
            <a:pPr marL="0" indent="0">
              <a:buNone/>
            </a:pPr>
            <a:r>
              <a:rPr lang="de-DE" dirty="0"/>
              <a:t>1Durch Kirchengesetz kann bestimmt werden, dass Einnahmen aus dem Vermögen der Kirchengemeinden und Kirchenkreise für einen zusätzlichen Finanzausgleich zwischen den Kirchengemeinden eines Kirchenkreises und zwischen den Kirchenkreisen in Anspruch genommen werden können. </a:t>
            </a:r>
          </a:p>
          <a:p>
            <a:pPr marL="0" indent="0">
              <a:buNone/>
            </a:pPr>
            <a:r>
              <a:rPr lang="de-DE" dirty="0"/>
              <a:t>2Die Inanspruchnahme für diesen zusätzlichen Finanzausgleichzwischen den Kirchenkreisen darf 50 vom Hundert aller im Kirchenkreis aus dem Vermögen anfallenden kirchlichen Einnahmen nicht übersteigen.</a:t>
            </a:r>
          </a:p>
        </p:txBody>
      </p:sp>
    </p:spTree>
    <p:extLst>
      <p:ext uri="{BB962C8B-B14F-4D97-AF65-F5344CB8AC3E}">
        <p14:creationId xmlns:p14="http://schemas.microsoft.com/office/powerpoint/2010/main" val="3308710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3F7898A1-ED97-4BFF-BEB5-7118086281E1}"/>
              </a:ext>
            </a:extLst>
          </p:cNvPr>
          <p:cNvSpPr>
            <a:spLocks noGrp="1"/>
          </p:cNvSpPr>
          <p:nvPr>
            <p:ph idx="1"/>
          </p:nvPr>
        </p:nvSpPr>
        <p:spPr>
          <a:xfrm>
            <a:off x="798286" y="493486"/>
            <a:ext cx="10604499" cy="6023428"/>
          </a:xfrm>
        </p:spPr>
        <p:txBody>
          <a:bodyPr>
            <a:normAutofit/>
          </a:bodyPr>
          <a:lstStyle/>
          <a:p>
            <a:pPr marL="0" indent="0" fontAlgn="base">
              <a:buNone/>
            </a:pPr>
            <a:endParaRPr lang="de-DE" sz="1400" dirty="0"/>
          </a:p>
          <a:p>
            <a:pPr marL="0" indent="0" fontAlgn="base">
              <a:buNone/>
            </a:pPr>
            <a:r>
              <a:rPr lang="de-DE" dirty="0"/>
              <a:t>Der in Artikel 101 GO vorgesehene Finanzausgleich zwischen Kirchengemeinden und Kirchenkreisen wird im Finanzgesetz (RS 520) und in der Finanzverordnung (RS 521) näher geregelt.</a:t>
            </a:r>
          </a:p>
          <a:p>
            <a:pPr marL="0" indent="0" fontAlgn="base">
              <a:buNone/>
            </a:pPr>
            <a:r>
              <a:rPr lang="de-DE" b="1" dirty="0"/>
              <a:t>Finanzgesetz</a:t>
            </a:r>
            <a:endParaRPr lang="de-DE" dirty="0"/>
          </a:p>
          <a:p>
            <a:r>
              <a:rPr lang="de-DE" b="1" dirty="0"/>
              <a:t>§ 6 Finanzausgleich</a:t>
            </a:r>
          </a:p>
          <a:p>
            <a:pPr marL="0" indent="0">
              <a:buNone/>
            </a:pPr>
            <a:r>
              <a:rPr lang="de-DE" dirty="0"/>
              <a:t>(1) Eigene Einnahmen der Kirchengemeinden und Kirchenkreise aus dem Allgemeinen Vermögen (Kirchenvermögen und Pfarrvermögen) können für den Finanzausgleich zwischen den Kirchengemeinden innerhalb eines Kirchenkreises und zwischen den Kirchenkreisen in Anspruch genommen werden.</a:t>
            </a:r>
          </a:p>
          <a:p>
            <a:pPr marL="0" indent="0">
              <a:buNone/>
            </a:pPr>
            <a:r>
              <a:rPr lang="de-DE" dirty="0"/>
              <a:t>(2) 1Die Kreissynode kann Grundsätze für die Durchführung des Finanzausgleichs zwischen den Kirchengemeinden eines Kirchenkreises durch Beschluss mit der in Artikel 42 Absatz 2 Grundordnung vorgesehenen Mehrheit festlegen. </a:t>
            </a:r>
          </a:p>
          <a:p>
            <a:pPr marL="0" indent="0">
              <a:buNone/>
            </a:pPr>
            <a:r>
              <a:rPr lang="de-DE" dirty="0"/>
              <a:t>2Dabei soll auch die Art und Weise geregelt werden, wie die Kirchengemeinden eines pfarramtlichen Dienstbereichs gemeinsam die Lasten für Dienstwohnung und Diensträume tragen.</a:t>
            </a:r>
          </a:p>
          <a:p>
            <a:pPr marL="0" indent="0" fontAlgn="base">
              <a:buNone/>
            </a:pPr>
            <a:endParaRPr lang="de-DE" dirty="0"/>
          </a:p>
          <a:p>
            <a:pPr marL="0" indent="0">
              <a:buNone/>
            </a:pPr>
            <a:endParaRPr lang="de-DE" dirty="0"/>
          </a:p>
        </p:txBody>
      </p:sp>
    </p:spTree>
    <p:extLst>
      <p:ext uri="{BB962C8B-B14F-4D97-AF65-F5344CB8AC3E}">
        <p14:creationId xmlns:p14="http://schemas.microsoft.com/office/powerpoint/2010/main" val="2721255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3F7898A1-ED97-4BFF-BEB5-7118086281E1}"/>
              </a:ext>
            </a:extLst>
          </p:cNvPr>
          <p:cNvSpPr>
            <a:spLocks noGrp="1"/>
          </p:cNvSpPr>
          <p:nvPr>
            <p:ph idx="1"/>
          </p:nvPr>
        </p:nvSpPr>
        <p:spPr>
          <a:xfrm>
            <a:off x="789214" y="645318"/>
            <a:ext cx="10613571" cy="5567363"/>
          </a:xfrm>
        </p:spPr>
        <p:txBody>
          <a:bodyPr>
            <a:normAutofit/>
          </a:bodyPr>
          <a:lstStyle/>
          <a:p>
            <a:pPr marL="0" indent="0" fontAlgn="base">
              <a:buNone/>
            </a:pPr>
            <a:endParaRPr lang="de-DE" sz="1400" dirty="0"/>
          </a:p>
          <a:p>
            <a:pPr marL="0" indent="0">
              <a:buNone/>
            </a:pPr>
            <a:r>
              <a:rPr lang="de-DE" b="1" dirty="0"/>
              <a:t>Finanzverordnung</a:t>
            </a:r>
          </a:p>
          <a:p>
            <a:r>
              <a:rPr lang="de-DE" b="1" dirty="0"/>
              <a:t>§ 3 Finanzausgleich</a:t>
            </a:r>
          </a:p>
          <a:p>
            <a:pPr marL="0" indent="0">
              <a:buNone/>
            </a:pPr>
            <a:r>
              <a:rPr lang="de-DE" dirty="0"/>
              <a:t>(1) Die eigenen Einnahmen der Kirchengemeinden und Kirchenkreise aus dem Allgemeinen Vermögen (Kirchenvermögen und Pfarrvermögen), die für den Finanzausgleichzwischen den Kirchengemeinden innerhalb eines Kirchenkreises und zwischen den Kirchenkreisen für Aufgaben zur Erfüllung des kirchlichen Auftrages in Anspruch genommen werden, werden alle fünf Jahre vom Konsistorium überprüft.</a:t>
            </a:r>
          </a:p>
          <a:p>
            <a:pPr marL="0" indent="0">
              <a:buNone/>
            </a:pPr>
            <a:r>
              <a:rPr lang="de-DE" dirty="0"/>
              <a:t>(2) 1Bei der Bemessung des Finanzausgleichs zwischen den Kirchengemeinden soll beider Zuweisung einer Dienstwohnung der zuweisenden Kirchengemeinde für die damit verbundene Baulast ein Ausgleich gewährt werden. Der gewährte Betrag ist für den Unterhalt und die Sicherung der Pfarrdienstwohnung zu verwenden.</a:t>
            </a:r>
          </a:p>
          <a:p>
            <a:pPr marL="0" indent="0">
              <a:buNone/>
            </a:pPr>
            <a:endParaRPr lang="de-DE" dirty="0"/>
          </a:p>
        </p:txBody>
      </p:sp>
    </p:spTree>
    <p:extLst>
      <p:ext uri="{BB962C8B-B14F-4D97-AF65-F5344CB8AC3E}">
        <p14:creationId xmlns:p14="http://schemas.microsoft.com/office/powerpoint/2010/main" val="3141500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3F7898A1-ED97-4BFF-BEB5-7118086281E1}"/>
              </a:ext>
            </a:extLst>
          </p:cNvPr>
          <p:cNvSpPr>
            <a:spLocks noGrp="1"/>
          </p:cNvSpPr>
          <p:nvPr>
            <p:ph idx="1"/>
          </p:nvPr>
        </p:nvSpPr>
        <p:spPr>
          <a:xfrm>
            <a:off x="789214" y="645318"/>
            <a:ext cx="10613571" cy="5567363"/>
          </a:xfrm>
        </p:spPr>
        <p:txBody>
          <a:bodyPr>
            <a:normAutofit fontScale="70000" lnSpcReduction="20000"/>
          </a:bodyPr>
          <a:lstStyle/>
          <a:p>
            <a:pPr marL="0" indent="0" fontAlgn="base">
              <a:buNone/>
            </a:pPr>
            <a:endParaRPr lang="de-DE" sz="1400" dirty="0"/>
          </a:p>
          <a:p>
            <a:r>
              <a:rPr lang="de-DE" sz="3600" b="1" dirty="0"/>
              <a:t>§ 4 Anzurechnende Einnahmen der Kirchengemeinden und Kirchenkreise ( gekürzte Fassung )</a:t>
            </a:r>
          </a:p>
          <a:p>
            <a:pPr marL="0" indent="0">
              <a:buNone/>
            </a:pPr>
            <a:r>
              <a:rPr lang="de-DE" sz="3600" dirty="0"/>
              <a:t>Folgende Einnahmen der Kirchengemeinden und Kirchenkreise unterliegen dem Finanzausgleich:</a:t>
            </a:r>
          </a:p>
          <a:p>
            <a:pPr marL="742950" indent="-742950">
              <a:buFont typeface="+mj-lt"/>
              <a:buAutoNum type="arabicPeriod"/>
            </a:pPr>
            <a:r>
              <a:rPr lang="de-DE" sz="3600" dirty="0"/>
              <a:t>Pachten (abzüglich der Fixkosten )</a:t>
            </a:r>
          </a:p>
          <a:p>
            <a:pPr marL="742950" indent="-742950">
              <a:buFont typeface="+mj-lt"/>
              <a:buAutoNum type="arabicPeriod"/>
            </a:pPr>
            <a:r>
              <a:rPr lang="de-DE" sz="3600" dirty="0"/>
              <a:t>Mieten</a:t>
            </a:r>
          </a:p>
          <a:p>
            <a:pPr marL="742950" indent="-742950">
              <a:buFont typeface="+mj-lt"/>
              <a:buAutoNum type="arabicPeriod"/>
            </a:pPr>
            <a:r>
              <a:rPr lang="de-DE" sz="3600" dirty="0"/>
              <a:t>pauschalisierte Zinserträge des Allgemeinen Vermögens in Höhe von     1,0 %</a:t>
            </a:r>
          </a:p>
          <a:p>
            <a:pPr marL="742950" indent="-742950">
              <a:buFont typeface="+mj-lt"/>
              <a:buAutoNum type="arabicPeriod"/>
            </a:pPr>
            <a:r>
              <a:rPr lang="de-DE" sz="3600" dirty="0"/>
              <a:t>wiederkehrende Zahlungen von Vertragspartnern der Kirchengemeinden und Kirchenkreise sowie</a:t>
            </a:r>
          </a:p>
          <a:p>
            <a:pPr marL="742950" indent="-742950">
              <a:buFont typeface="+mj-lt"/>
              <a:buAutoNum type="arabicPeriod"/>
            </a:pPr>
            <a:r>
              <a:rPr lang="de-DE" sz="3600" dirty="0"/>
              <a:t>sonstige Erträge, insbesondere einmalige und wiederkehrende Entgelte aus Gestattungsverträgen für Solar- und Windenergie- sowie Mobilfunkanlagen, ausgenommen einmalige Entgelte für die Bestellung von Leitungsrechten.</a:t>
            </a:r>
          </a:p>
        </p:txBody>
      </p:sp>
    </p:spTree>
    <p:extLst>
      <p:ext uri="{BB962C8B-B14F-4D97-AF65-F5344CB8AC3E}">
        <p14:creationId xmlns:p14="http://schemas.microsoft.com/office/powerpoint/2010/main" val="972608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3F7898A1-ED97-4BFF-BEB5-7118086281E1}"/>
              </a:ext>
            </a:extLst>
          </p:cNvPr>
          <p:cNvSpPr>
            <a:spLocks noGrp="1"/>
          </p:cNvSpPr>
          <p:nvPr>
            <p:ph idx="1"/>
          </p:nvPr>
        </p:nvSpPr>
        <p:spPr>
          <a:xfrm>
            <a:off x="789214" y="645318"/>
            <a:ext cx="10613571" cy="5567363"/>
          </a:xfrm>
        </p:spPr>
        <p:txBody>
          <a:bodyPr>
            <a:normAutofit/>
          </a:bodyPr>
          <a:lstStyle/>
          <a:p>
            <a:pPr marL="0" indent="0" fontAlgn="base">
              <a:buNone/>
            </a:pPr>
            <a:endParaRPr lang="de-DE" sz="1400" dirty="0"/>
          </a:p>
          <a:p>
            <a:r>
              <a:rPr lang="de-DE" sz="2400" b="1" dirty="0"/>
              <a:t>§ 5 Finanzausgleich innerhalb eines Kirchenkreises</a:t>
            </a:r>
          </a:p>
          <a:p>
            <a:pPr marL="0" indent="0">
              <a:buNone/>
            </a:pPr>
            <a:r>
              <a:rPr lang="de-DE" sz="2400" dirty="0"/>
              <a:t>1Dem Finanzausgleich innerhalb eines Kirchenkreises unterliegen die tatsächlichen Einnahmen der Kirchengemeinden und des Kirchenkreises jeweils bis zu einer Höhe von 50.000,00 € zu 30% und ein diese Summe übersteigender Betrag zu 60 %. </a:t>
            </a:r>
          </a:p>
          <a:p>
            <a:pPr marL="0" indent="0">
              <a:buNone/>
            </a:pPr>
            <a:r>
              <a:rPr lang="de-DE" sz="2400" dirty="0"/>
              <a:t>2Sie sind in den Finanzausgleich des Kirchenkreises einzubeziehen.</a:t>
            </a:r>
          </a:p>
          <a:p>
            <a:pPr marL="0" indent="0">
              <a:buNone/>
            </a:pPr>
            <a:r>
              <a:rPr lang="de-DE" sz="2400" dirty="0"/>
              <a:t>(2) Die Kreissynode </a:t>
            </a:r>
            <a:r>
              <a:rPr lang="de-DE" sz="2400" u="sng" dirty="0"/>
              <a:t>kann</a:t>
            </a:r>
            <a:r>
              <a:rPr lang="de-DE" sz="2400" dirty="0"/>
              <a:t> von den vorstehenden Bestimmungen </a:t>
            </a:r>
            <a:r>
              <a:rPr lang="de-DE" sz="2400" u="sng" dirty="0"/>
              <a:t>zugunsten</a:t>
            </a:r>
            <a:r>
              <a:rPr lang="de-DE" sz="2400" dirty="0"/>
              <a:t> der Kirchengemeinden in der Finanzsatzung abweichende Regelungen treffen, sofern der Finanzbedarf des Kirchenkreises zur Erfüllung seiner Aufgaben und Verpflichtungen gedeckt ist.</a:t>
            </a:r>
          </a:p>
        </p:txBody>
      </p:sp>
    </p:spTree>
    <p:extLst>
      <p:ext uri="{BB962C8B-B14F-4D97-AF65-F5344CB8AC3E}">
        <p14:creationId xmlns:p14="http://schemas.microsoft.com/office/powerpoint/2010/main" val="2897918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3F7898A1-ED97-4BFF-BEB5-7118086281E1}"/>
              </a:ext>
            </a:extLst>
          </p:cNvPr>
          <p:cNvSpPr>
            <a:spLocks noGrp="1"/>
          </p:cNvSpPr>
          <p:nvPr>
            <p:ph idx="1"/>
          </p:nvPr>
        </p:nvSpPr>
        <p:spPr>
          <a:xfrm>
            <a:off x="789214" y="645318"/>
            <a:ext cx="10613571" cy="5567363"/>
          </a:xfrm>
        </p:spPr>
        <p:txBody>
          <a:bodyPr>
            <a:normAutofit/>
          </a:bodyPr>
          <a:lstStyle/>
          <a:p>
            <a:pPr marL="0" indent="0" fontAlgn="base">
              <a:buNone/>
            </a:pPr>
            <a:endParaRPr lang="de-DE" sz="1400" dirty="0"/>
          </a:p>
          <a:p>
            <a:pPr marL="0" indent="0" fontAlgn="base">
              <a:buNone/>
            </a:pPr>
            <a:r>
              <a:rPr lang="de-DE" sz="2400" dirty="0"/>
              <a:t>Regelungen zur laufenden Haushalts- und Vermögensbewirtschaftung finden sich im Kirchengesetz über die Haushalts-, Kassen- und Vermögensverwaltung (HKVG, RS 527).</a:t>
            </a:r>
          </a:p>
          <a:p>
            <a:pPr marL="0" indent="0" fontAlgn="base">
              <a:buNone/>
            </a:pPr>
            <a:endParaRPr lang="de-DE" sz="2400" dirty="0"/>
          </a:p>
          <a:p>
            <a:pPr marL="0" indent="0" fontAlgn="base">
              <a:buNone/>
            </a:pPr>
            <a:r>
              <a:rPr lang="de-DE" sz="2400" dirty="0"/>
              <a:t>Auf der Grundlage dieser Vorschriften erfolgt die Haushaltsplanung und Bewirtschaftung der Haushalte.</a:t>
            </a:r>
          </a:p>
          <a:p>
            <a:pPr marL="0" indent="0" fontAlgn="base">
              <a:buNone/>
            </a:pPr>
            <a:r>
              <a:rPr lang="de-DE" sz="2400" dirty="0"/>
              <a:t>Der ordentliche Haushalt erfasst </a:t>
            </a:r>
            <a:r>
              <a:rPr lang="de-DE" sz="2400" u="sng" dirty="0"/>
              <a:t>alle jährlichen Einnahmen und Ausgaben</a:t>
            </a:r>
            <a:r>
              <a:rPr lang="de-DE" sz="2400" dirty="0"/>
              <a:t> der Kirchengemeinde = Sachbuch 00.</a:t>
            </a:r>
          </a:p>
          <a:p>
            <a:pPr marL="0" indent="0" fontAlgn="base">
              <a:buNone/>
            </a:pPr>
            <a:r>
              <a:rPr lang="de-DE" sz="2400" dirty="0"/>
              <a:t>Die Sonderhaushalte, überwiegend die Bauhaushalte, werden auf der </a:t>
            </a:r>
            <a:r>
              <a:rPr lang="de-DE" sz="2400" u="sng" dirty="0"/>
              <a:t>Grundlage von Finanzplänen für die Dauer der Maßnahmen </a:t>
            </a:r>
            <a:r>
              <a:rPr lang="de-DE" sz="2400" dirty="0"/>
              <a:t>angelegt und geführt = Sachbuch 02.</a:t>
            </a:r>
          </a:p>
          <a:p>
            <a:pPr marL="0" indent="0">
              <a:buNone/>
            </a:pPr>
            <a:endParaRPr lang="de-DE" dirty="0"/>
          </a:p>
        </p:txBody>
      </p:sp>
    </p:spTree>
    <p:extLst>
      <p:ext uri="{BB962C8B-B14F-4D97-AF65-F5344CB8AC3E}">
        <p14:creationId xmlns:p14="http://schemas.microsoft.com/office/powerpoint/2010/main" val="3399032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3F7898A1-ED97-4BFF-BEB5-7118086281E1}"/>
              </a:ext>
            </a:extLst>
          </p:cNvPr>
          <p:cNvSpPr>
            <a:spLocks noGrp="1"/>
          </p:cNvSpPr>
          <p:nvPr>
            <p:ph idx="1"/>
          </p:nvPr>
        </p:nvSpPr>
        <p:spPr>
          <a:xfrm>
            <a:off x="672860" y="537029"/>
            <a:ext cx="10622883" cy="5846518"/>
          </a:xfrm>
        </p:spPr>
        <p:txBody>
          <a:bodyPr>
            <a:normAutofit/>
          </a:bodyPr>
          <a:lstStyle/>
          <a:p>
            <a:pPr marL="0" indent="0">
              <a:buNone/>
            </a:pPr>
            <a:endParaRPr lang="de-DE" dirty="0"/>
          </a:p>
          <a:p>
            <a:pPr marL="0" indent="0">
              <a:buNone/>
            </a:pPr>
            <a:r>
              <a:rPr lang="de-DE" sz="2400" dirty="0"/>
              <a:t>Grundlage für die Haushaltspläne der Kirchengemeinden und Kirchenkreise ist die von der EKD herausgegebene Haushaltssystematik. Ihr liegt eine systematische Logik zu Grunde.</a:t>
            </a:r>
          </a:p>
          <a:p>
            <a:pPr marL="0" indent="0">
              <a:buNone/>
            </a:pPr>
            <a:r>
              <a:rPr lang="de-DE" sz="2400" dirty="0"/>
              <a:t>www.kirchenfinanzen-ekbo.de</a:t>
            </a:r>
          </a:p>
          <a:p>
            <a:pPr marL="0" indent="0" fontAlgn="base">
              <a:buNone/>
            </a:pPr>
            <a:endParaRPr lang="de-DE" sz="2400" u="sng" dirty="0"/>
          </a:p>
          <a:p>
            <a:pPr marL="0" indent="0" fontAlgn="base">
              <a:buNone/>
            </a:pPr>
            <a:r>
              <a:rPr lang="de-DE" sz="2400" u="sng" dirty="0"/>
              <a:t>Einnahmen der Kirchengemeinden: </a:t>
            </a:r>
          </a:p>
          <a:p>
            <a:pPr marL="0" indent="0" fontAlgn="base">
              <a:buNone/>
            </a:pPr>
            <a:r>
              <a:rPr lang="de-DE" sz="2400" dirty="0"/>
              <a:t>0  Kirchensteuerzuweisung, Kirchgeld, Zuschüsse</a:t>
            </a:r>
          </a:p>
          <a:p>
            <a:pPr marL="0" indent="0" fontAlgn="base">
              <a:buNone/>
            </a:pPr>
            <a:r>
              <a:rPr lang="de-DE" sz="2400" dirty="0"/>
              <a:t>1  Einnahmen aus Vermögen wie Mieten, Pachten, Erbbaupachten</a:t>
            </a:r>
          </a:p>
          <a:p>
            <a:pPr marL="0" indent="0" fontAlgn="base">
              <a:buNone/>
            </a:pPr>
            <a:r>
              <a:rPr lang="de-DE" sz="2400" dirty="0"/>
              <a:t>2  Kollekten und Spenden</a:t>
            </a:r>
          </a:p>
          <a:p>
            <a:pPr marL="0" indent="0" fontAlgn="base">
              <a:buNone/>
            </a:pPr>
            <a:r>
              <a:rPr lang="de-DE" sz="2400" dirty="0"/>
              <a:t>3  Einnahmen aus Rücklagen, Zuschüsse für Investitionen</a:t>
            </a:r>
          </a:p>
          <a:p>
            <a:pPr marL="0" indent="0">
              <a:buNone/>
            </a:pPr>
            <a:endParaRPr lang="de-DE" dirty="0"/>
          </a:p>
        </p:txBody>
      </p:sp>
    </p:spTree>
    <p:extLst>
      <p:ext uri="{BB962C8B-B14F-4D97-AF65-F5344CB8AC3E}">
        <p14:creationId xmlns:p14="http://schemas.microsoft.com/office/powerpoint/2010/main" val="34487453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0</TotalTime>
  <Words>1330</Words>
  <Application>Microsoft Office PowerPoint</Application>
  <PresentationFormat>Benutzerdefiniert</PresentationFormat>
  <Paragraphs>115</Paragraphs>
  <Slides>16</Slides>
  <Notes>0</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Ion</vt:lpstr>
      <vt:lpstr>Finanz- und Haushaltsfragen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Finanz- und Haushaltsfragen</dc:title>
  <dc:creator>KVA</dc:creator>
  <cp:lastModifiedBy>Brueckner</cp:lastModifiedBy>
  <cp:revision>28</cp:revision>
  <dcterms:created xsi:type="dcterms:W3CDTF">2020-03-06T09:10:43Z</dcterms:created>
  <dcterms:modified xsi:type="dcterms:W3CDTF">2020-03-16T11:13:36Z</dcterms:modified>
</cp:coreProperties>
</file>